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49" r:id="rId2"/>
    <p:sldId id="424" r:id="rId3"/>
    <p:sldId id="425" r:id="rId4"/>
    <p:sldId id="426" r:id="rId5"/>
    <p:sldId id="423" r:id="rId6"/>
    <p:sldId id="430" r:id="rId7"/>
    <p:sldId id="427" r:id="rId8"/>
    <p:sldId id="428" r:id="rId9"/>
    <p:sldId id="450" r:id="rId10"/>
    <p:sldId id="429" r:id="rId11"/>
    <p:sldId id="431" r:id="rId12"/>
    <p:sldId id="432" r:id="rId13"/>
    <p:sldId id="43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4D8F"/>
    <a:srgbClr val="1DEF45"/>
    <a:srgbClr val="262626"/>
    <a:srgbClr val="777777"/>
    <a:srgbClr val="EC4422"/>
    <a:srgbClr val="E6F616"/>
    <a:srgbClr val="CCECF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90" d="100"/>
          <a:sy n="90" d="100"/>
        </p:scale>
        <p:origin x="-55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97" d="100"/>
          <a:sy n="97" d="100"/>
        </p:scale>
        <p:origin x="-3666" y="-102"/>
      </p:cViewPr>
      <p:guideLst>
        <p:guide orient="horz" pos="2880"/>
        <p:guide pos="216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F8E7BC2-C12D-47B0-8B5F-DBB44CB785BB}" type="datetimeFigureOut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2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45BF88F-A21E-4BA4-A15B-EE6BDE356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38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EAD3D111-6D9B-47F3-9A95-7B66B4ED6147}" type="datetimeFigureOut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143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65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4AB83AFC-347A-497C-8EB9-ABA1353B94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8938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E0B2C05-33D4-49AB-91BF-DD4B27AB3297}" type="datetime1">
              <a:rPr lang="en-US">
                <a:latin typeface="Calibri" pitchFamily="34" charset="0"/>
              </a:rPr>
              <a:pPr eaLnBrk="1" hangingPunct="1"/>
              <a:t>6/30/2014</a:t>
            </a:fld>
            <a:endParaRPr lang="en-US">
              <a:latin typeface="Calibri" pitchFamily="34" charset="0"/>
            </a:endParaRPr>
          </a:p>
        </p:txBody>
      </p:sp>
      <p:sp>
        <p:nvSpPr>
          <p:cNvPr id="144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B1544-D6DC-4421-8659-BA364302E6E2}" type="slidenum">
              <a:rPr lang="en-US">
                <a:latin typeface="Calibri" pitchFamily="34" charset="0"/>
              </a:rPr>
              <a:pPr eaLnBrk="1" hangingPunct="1"/>
              <a:t>1</a:t>
            </a:fld>
            <a:endParaRPr lang="en-US">
              <a:latin typeface="Calibri" pitchFamily="34" charset="0"/>
            </a:endParaRPr>
          </a:p>
        </p:txBody>
      </p:sp>
      <p:sp>
        <p:nvSpPr>
          <p:cNvPr id="144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59531" y="66675"/>
            <a:ext cx="9051132" cy="6762750"/>
          </a:xfrm>
          <a:prstGeom prst="rect">
            <a:avLst/>
          </a:prstGeom>
          <a:solidFill>
            <a:srgbClr val="262626">
              <a:alpha val="60000"/>
            </a:srgb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84D8F"/>
              </a:solidFill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715000"/>
            <a:ext cx="10937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 descr="Simplis_Tech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695950"/>
            <a:ext cx="1093787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5839F6-04BB-455B-AFC9-3A5B25124607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solidFill>
                  <a:srgbClr val="969696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0433D87-36BB-401B-AF12-63AFE0B1E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8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143DE0B-50DA-41A4-914D-8727847B2C70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35671EE-4F32-4A7D-A01B-DC50D01420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3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198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AD1B160-81E1-4D6A-8726-AD614F768397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A566F53-B677-4F5A-A858-3BE809A47D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27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FE12B2F-B20B-42F8-B2A9-DE67D0898FB9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35E3E8C-D5C9-43F2-8CDF-722044557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69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3019FA4-BB06-448C-A614-100AD4B5EF45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55EC5C7-59FE-4146-AD0C-FEDB40E9F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1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AFA99B3-4BE3-456C-B7EC-F58DA1A3A22F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A21260A-199F-41C4-95AD-CFEBEBA55A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BBCBD99-DB72-43B1-9D1C-6ECB761BCC2D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1AE91C6-77F0-4BC3-BBAC-F0259B1F0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85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052532E-81EB-4866-A39A-DB3E9E837FAC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A35CFBC-17D9-4488-AF1A-3582AC63E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3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9816BE3-57C2-4EA3-BE07-6B108A848795}" type="datetime1">
              <a:rPr lang="en-US"/>
              <a:pPr>
                <a:defRPr/>
              </a:pPr>
              <a:t>6/30/2014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35FB473-5BC4-4247-ABEC-3F2625EE8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5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4D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59531" y="66675"/>
            <a:ext cx="9051132" cy="6762750"/>
          </a:xfrm>
          <a:prstGeom prst="rect">
            <a:avLst/>
          </a:prstGeom>
          <a:solidFill>
            <a:srgbClr val="262626">
              <a:alpha val="60000"/>
            </a:srgbClr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84D8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woPt" dir="tl"/>
            </a:scene3d>
            <a:sp3d extrusionH="57150" contourW="12700">
              <a:bevelT w="19050" h="25400"/>
              <a:contourClr>
                <a:schemeClr val="tx2"/>
              </a:contourClr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2057400" y="5867400"/>
            <a:ext cx="6400800" cy="1588"/>
          </a:xfrm>
          <a:prstGeom prst="line">
            <a:avLst/>
          </a:prstGeom>
          <a:ln w="28575">
            <a:solidFill>
              <a:srgbClr val="084D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4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715000"/>
            <a:ext cx="10937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1"/>
          <p:cNvGrpSpPr/>
          <p:nvPr userDrawn="1"/>
        </p:nvGrpSpPr>
        <p:grpSpPr>
          <a:xfrm>
            <a:off x="2842984" y="5948136"/>
            <a:ext cx="5093061" cy="631627"/>
            <a:chOff x="2857500" y="1695450"/>
            <a:chExt cx="5093061" cy="631627"/>
          </a:xfrm>
          <a:solidFill>
            <a:schemeClr val="bg1"/>
          </a:solidFill>
        </p:grpSpPr>
        <p:sp>
          <p:nvSpPr>
            <p:cNvPr id="13" name="TextBox 12"/>
            <p:cNvSpPr txBox="1"/>
            <p:nvPr/>
          </p:nvSpPr>
          <p:spPr>
            <a:xfrm>
              <a:off x="2857500" y="1695450"/>
              <a:ext cx="5093061" cy="415498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100" b="1" i="1" spc="-100" dirty="0">
                  <a:latin typeface="Arial" pitchFamily="34" charset="0"/>
                  <a:cs typeface="Arial" pitchFamily="34" charset="0"/>
                </a:rPr>
                <a:t>Simulation Software for Power Electronics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71800" y="2019300"/>
              <a:ext cx="4876015" cy="30777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Component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/>
                  <a:cs typeface="Arial"/>
                </a:rPr>
                <a:t> 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Circuit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 System Design</a:t>
              </a:r>
            </a:p>
          </p:txBody>
        </p:sp>
      </p:grpSp>
      <p:pic>
        <p:nvPicPr>
          <p:cNvPr id="1036" name="Picture 14" descr="Simplis_Tech_Log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3" y="5695950"/>
            <a:ext cx="1093787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9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800" b="1" i="1" kern="1200" spc="100" dirty="0">
          <a:ln w="11430"/>
          <a:solidFill>
            <a:srgbClr val="084D8F"/>
          </a:solidFill>
          <a:effectLst>
            <a:outerShdw blurRad="80000" dist="63500" dir="5040000" algn="tl">
              <a:srgbClr val="000000">
                <a:alpha val="30000"/>
              </a:srgbClr>
            </a:outerShdw>
          </a:effectLst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 i="1">
          <a:solidFill>
            <a:srgbClr val="084D8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1DB7661-C093-457C-9FA0-6C7BF1C8ED06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1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/>
          </p:cNvSpPr>
          <p:nvPr/>
        </p:nvSpPr>
        <p:spPr bwMode="auto">
          <a:xfrm>
            <a:off x="685800" y="3810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US" sz="3600" b="1" i="1" dirty="0" smtClean="0">
                <a:solidFill>
                  <a:srgbClr val="084D8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SIMPLIS Debug Report</a:t>
            </a:r>
            <a:endParaRPr lang="en-US" sz="3600" b="1" i="1" dirty="0">
              <a:solidFill>
                <a:srgbClr val="084D8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8" name="Subtitle 6"/>
          <p:cNvSpPr>
            <a:spLocks/>
          </p:cNvSpPr>
          <p:nvPr/>
        </p:nvSpPr>
        <p:spPr bwMode="auto">
          <a:xfrm>
            <a:off x="1371600" y="2238445"/>
            <a:ext cx="6400800" cy="1497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800" b="1" dirty="0" smtClean="0">
                <a:solidFill>
                  <a:srgbClr val="3F84E9"/>
                </a:solidFill>
              </a:rPr>
              <a:t>When to use,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800" b="1" dirty="0" smtClean="0">
                <a:solidFill>
                  <a:srgbClr val="3F84E9"/>
                </a:solidFill>
              </a:rPr>
              <a:t>How to create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800" b="1" dirty="0" smtClean="0">
                <a:solidFill>
                  <a:srgbClr val="3F84E9"/>
                </a:solidFill>
              </a:rPr>
              <a:t>&amp;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US" sz="2800" b="1" dirty="0" smtClean="0">
                <a:solidFill>
                  <a:srgbClr val="3F84E9"/>
                </a:solidFill>
              </a:rPr>
              <a:t>How to read</a:t>
            </a:r>
            <a:endParaRPr lang="en-US" sz="2800" b="1" dirty="0">
              <a:solidFill>
                <a:srgbClr val="3F84E9"/>
              </a:solidFill>
            </a:endParaRPr>
          </a:p>
        </p:txBody>
      </p:sp>
      <p:grpSp>
        <p:nvGrpSpPr>
          <p:cNvPr id="4" name="Group 11"/>
          <p:cNvGrpSpPr/>
          <p:nvPr/>
        </p:nvGrpSpPr>
        <p:grpSpPr>
          <a:xfrm>
            <a:off x="2842984" y="5948136"/>
            <a:ext cx="5093061" cy="631627"/>
            <a:chOff x="2857500" y="1695450"/>
            <a:chExt cx="5093061" cy="631627"/>
          </a:xfrm>
          <a:solidFill>
            <a:schemeClr val="bg1"/>
          </a:solidFill>
        </p:grpSpPr>
        <p:sp>
          <p:nvSpPr>
            <p:cNvPr id="13" name="TextBox 12"/>
            <p:cNvSpPr txBox="1"/>
            <p:nvPr/>
          </p:nvSpPr>
          <p:spPr>
            <a:xfrm>
              <a:off x="2857500" y="1695450"/>
              <a:ext cx="5093061" cy="415498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100" b="1" i="1" spc="-100" dirty="0">
                  <a:latin typeface="Arial" pitchFamily="34" charset="0"/>
                  <a:cs typeface="Arial" pitchFamily="34" charset="0"/>
                </a:rPr>
                <a:t>Simulation Software for Power Electronics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71800" y="2019300"/>
              <a:ext cx="4876015" cy="307777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Component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/>
                  <a:cs typeface="Arial"/>
                </a:rPr>
                <a:t> 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Circuit Design </a:t>
              </a:r>
              <a:r>
                <a:rPr lang="en-US" sz="1400" spc="40" dirty="0">
                  <a:solidFill>
                    <a:srgbClr val="3F84E9"/>
                  </a:solidFill>
                  <a:latin typeface="Arial"/>
                  <a:cs typeface="Arial"/>
                </a:rPr>
                <a:t>•</a:t>
              </a:r>
              <a:r>
                <a:rPr lang="en-US" sz="1400" b="1" i="1" spc="40" dirty="0">
                  <a:solidFill>
                    <a:srgbClr val="3F84E9"/>
                  </a:solidFill>
                  <a:latin typeface="Arial" pitchFamily="34" charset="0"/>
                  <a:cs typeface="Arial" pitchFamily="34" charset="0"/>
                </a:rPr>
                <a:t> System Design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2057400" y="5867400"/>
            <a:ext cx="6400800" cy="1588"/>
          </a:xfrm>
          <a:prstGeom prst="line">
            <a:avLst/>
          </a:prstGeom>
          <a:ln w="28575">
            <a:solidFill>
              <a:srgbClr val="084D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8258175" y="6386513"/>
            <a:ext cx="500063" cy="306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5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10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Secret Decoder Ring (4)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pt-BR" sz="900" dirty="0">
                <a:latin typeface="Arial" charset="0"/>
                <a:cs typeface="Arial" charset="0"/>
              </a:rPr>
              <a:t>T: 5.0245280684906833e-005; DELTA: 7.809421623893072e-007; TC: -21; S: 2 !R$R2(2), 4 </a:t>
            </a:r>
            <a:r>
              <a:rPr lang="pt-BR" sz="900" dirty="0" smtClean="0">
                <a:latin typeface="Arial" charset="0"/>
                <a:cs typeface="Arial" charset="0"/>
              </a:rPr>
              <a:t>!R$R3(2</a:t>
            </a:r>
            <a:r>
              <a:rPr lang="pt-BR" sz="900" dirty="0">
                <a:latin typeface="Arial" charset="0"/>
                <a:cs typeface="Arial" charset="0"/>
              </a:rPr>
              <a:t>); ***NEW TOPOLOGY *** SV: 0 V(C1), 2 I(V1), 1 V(V1)</a:t>
            </a:r>
          </a:p>
          <a:p>
            <a:pPr eaLnBrk="1" hangingPunct="1">
              <a:buNone/>
            </a:pPr>
            <a:r>
              <a:rPr lang="pt-BR" sz="900" dirty="0">
                <a:latin typeface="Arial" charset="0"/>
                <a:cs typeface="Arial" charset="0"/>
              </a:rPr>
              <a:t>T: </a:t>
            </a:r>
            <a:r>
              <a:rPr lang="pt-BR" sz="900" dirty="0" smtClean="0">
                <a:latin typeface="Arial" charset="0"/>
                <a:cs typeface="Arial" charset="0"/>
              </a:rPr>
              <a:t>5.0374696344769413e-005</a:t>
            </a:r>
            <a:r>
              <a:rPr lang="pt-BR" sz="900" dirty="0">
                <a:latin typeface="Arial" charset="0"/>
                <a:cs typeface="Arial" charset="0"/>
              </a:rPr>
              <a:t>; DELTA: 1.294156598625795e-007; TC: -64; S: 2 !R$R2(3), 4 !R$R3(3); ***NEW TOPOLOGY *** SV: 0 V(C1</a:t>
            </a:r>
            <a:r>
              <a:rPr lang="pt-BR" sz="800" dirty="0">
                <a:latin typeface="Arial" charset="0"/>
                <a:cs typeface="Arial" charset="0"/>
              </a:rPr>
              <a:t>),</a:t>
            </a:r>
            <a:r>
              <a:rPr lang="pt-BR" sz="900" dirty="0">
                <a:latin typeface="Arial" charset="0"/>
                <a:cs typeface="Arial" charset="0"/>
              </a:rPr>
              <a:t> 2 I(V1), 1 V(V1</a:t>
            </a:r>
            <a:r>
              <a:rPr lang="pt-BR" sz="900" dirty="0" smtClean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pt-BR" sz="1400" dirty="0" smtClean="0">
                <a:latin typeface="Arial" charset="0"/>
                <a:cs typeface="Arial" charset="0"/>
              </a:rPr>
              <a:t>					***</a:t>
            </a:r>
            <a:r>
              <a:rPr lang="pt-BR" sz="1400" dirty="0">
                <a:latin typeface="Arial" charset="0"/>
                <a:cs typeface="Arial" charset="0"/>
              </a:rPr>
              <a:t>NEW TOPOLOGY *** SV: 0 V(C1), 2 I(V1), 1 V(V1)</a:t>
            </a:r>
          </a:p>
          <a:p>
            <a:pPr eaLnBrk="1" hangingPunct="1">
              <a:buNone/>
            </a:pPr>
            <a:r>
              <a:rPr lang="pt-BR" sz="1400" dirty="0" smtClean="0">
                <a:latin typeface="Arial" charset="0"/>
                <a:cs typeface="Arial" charset="0"/>
              </a:rPr>
              <a:t>					***</a:t>
            </a:r>
            <a:r>
              <a:rPr lang="pt-BR" sz="1400" dirty="0">
                <a:latin typeface="Arial" charset="0"/>
                <a:cs typeface="Arial" charset="0"/>
              </a:rPr>
              <a:t>NEW TOPOLOGY *** SV: 0 V(C1</a:t>
            </a:r>
            <a:r>
              <a:rPr lang="pt-BR" sz="1200" dirty="0">
                <a:latin typeface="Arial" charset="0"/>
                <a:cs typeface="Arial" charset="0"/>
              </a:rPr>
              <a:t>),</a:t>
            </a:r>
            <a:r>
              <a:rPr lang="pt-BR" sz="1400" dirty="0">
                <a:latin typeface="Arial" charset="0"/>
                <a:cs typeface="Arial" charset="0"/>
              </a:rPr>
              <a:t> 2 I(V1), 1 V(V1)</a:t>
            </a:r>
          </a:p>
        </p:txBody>
      </p:sp>
      <p:sp>
        <p:nvSpPr>
          <p:cNvPr id="2" name="Right Brace 1"/>
          <p:cNvSpPr/>
          <p:nvPr/>
        </p:nvSpPr>
        <p:spPr>
          <a:xfrm rot="5400000">
            <a:off x="7100429" y="746951"/>
            <a:ext cx="345645" cy="279096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1192360" y="3390595"/>
            <a:ext cx="2918780" cy="514788"/>
          </a:xfrm>
          <a:prstGeom prst="borderCallout1">
            <a:avLst>
              <a:gd name="adj1" fmla="val 13199"/>
              <a:gd name="adj2" fmla="val 102108"/>
              <a:gd name="adj3" fmla="val -83628"/>
              <a:gd name="adj4" fmla="val 11754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Indicates a first encounter of  new combination of states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6122003" y="4888390"/>
            <a:ext cx="2302495" cy="1075340"/>
          </a:xfrm>
          <a:prstGeom prst="borderCallout1">
            <a:avLst>
              <a:gd name="adj1" fmla="val -5165"/>
              <a:gd name="adj2" fmla="val 28485"/>
              <a:gd name="adj3" fmla="val -64358"/>
              <a:gd name="adj4" fmla="val 6081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State Variables in descending order of greatest impact on small time constants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 rot="5400000">
            <a:off x="7334911" y="2970388"/>
            <a:ext cx="345645" cy="203096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ine Callout 1 8"/>
          <p:cNvSpPr/>
          <p:nvPr/>
        </p:nvSpPr>
        <p:spPr>
          <a:xfrm>
            <a:off x="2267700" y="4757652"/>
            <a:ext cx="3009995" cy="514788"/>
          </a:xfrm>
          <a:prstGeom prst="borderCallout1">
            <a:avLst>
              <a:gd name="adj1" fmla="val -10855"/>
              <a:gd name="adj2" fmla="val 101792"/>
              <a:gd name="adj3" fmla="val -338967"/>
              <a:gd name="adj4" fmla="val 15444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State Variable:  Voltage on C1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Line Callout 1 9"/>
          <p:cNvSpPr/>
          <p:nvPr/>
        </p:nvSpPr>
        <p:spPr>
          <a:xfrm>
            <a:off x="3266230" y="4045326"/>
            <a:ext cx="2069460" cy="514788"/>
          </a:xfrm>
          <a:prstGeom prst="borderCallout1">
            <a:avLst>
              <a:gd name="adj1" fmla="val 13199"/>
              <a:gd name="adj2" fmla="val 102108"/>
              <a:gd name="adj3" fmla="val -213148"/>
              <a:gd name="adj4" fmla="val 15666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State Variable Index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60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11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Example 1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>
          <a:xfrm>
            <a:off x="347450" y="1278320"/>
            <a:ext cx="8229600" cy="436048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DEBUG PARSER PARAMETERS</a:t>
            </a:r>
            <a:r>
              <a:rPr lang="en-US" sz="1800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*** </a:t>
            </a:r>
            <a:r>
              <a:rPr lang="en-US" sz="1800" dirty="0"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numevents</a:t>
            </a:r>
            <a:r>
              <a:rPr lang="en-US" sz="1800" dirty="0" smtClean="0">
                <a:latin typeface="Arial" charset="0"/>
                <a:cs typeface="Arial" charset="0"/>
              </a:rPr>
              <a:t>:20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minuqpct</a:t>
            </a:r>
            <a:r>
              <a:rPr lang="en-US" sz="1800" dirty="0">
                <a:latin typeface="Arial" charset="0"/>
                <a:cs typeface="Arial" charset="0"/>
              </a:rPr>
              <a:t> :</a:t>
            </a:r>
            <a:r>
              <a:rPr lang="en-US" sz="1800" dirty="0" smtClean="0">
                <a:latin typeface="Arial" charset="0"/>
                <a:cs typeface="Arial" charset="0"/>
              </a:rPr>
              <a:t>50 %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minwin</a:t>
            </a:r>
            <a:r>
              <a:rPr lang="en-US" sz="1800" dirty="0">
                <a:latin typeface="Arial" charset="0"/>
                <a:cs typeface="Arial" charset="0"/>
              </a:rPr>
              <a:t>   :1n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mintc</a:t>
            </a:r>
            <a:r>
              <a:rPr lang="en-US" sz="1800" dirty="0">
                <a:latin typeface="Arial" charset="0"/>
                <a:cs typeface="Arial" charset="0"/>
              </a:rPr>
              <a:t>    :-50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>
                <a:solidFill>
                  <a:srgbClr val="0070C0"/>
                </a:solidFill>
                <a:latin typeface="Arial" charset="0"/>
                <a:cs typeface="Arial" charset="0"/>
              </a:rPr>
              <a:t>maxtcjump</a:t>
            </a:r>
            <a:r>
              <a:rPr lang="en-US" sz="1800" dirty="0">
                <a:latin typeface="Arial" charset="0"/>
                <a:cs typeface="Arial" charset="0"/>
              </a:rPr>
              <a:t>:5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44510" y="2315255"/>
            <a:ext cx="6490445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Chattering – SIMPLIS is repetitively cycling through the same PWL states in a very short time period:</a:t>
            </a:r>
          </a:p>
          <a:p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Chattering:  True if </a:t>
            </a:r>
          </a:p>
          <a:p>
            <a:r>
              <a:rPr lang="en-US" dirty="0" smtClean="0"/>
              <a:t>        Number of Unique events ≤ </a:t>
            </a:r>
            <a:r>
              <a:rPr lang="en-US" dirty="0" err="1" smtClean="0">
                <a:solidFill>
                  <a:srgbClr val="0070C0"/>
                </a:solidFill>
              </a:rPr>
              <a:t>minuqpct</a:t>
            </a:r>
            <a:r>
              <a:rPr lang="en-US" dirty="0" smtClean="0"/>
              <a:t>  % * </a:t>
            </a:r>
            <a:r>
              <a:rPr lang="en-US" dirty="0" err="1" smtClean="0">
                <a:solidFill>
                  <a:srgbClr val="0070C0"/>
                </a:solidFill>
              </a:rPr>
              <a:t>numevents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			&amp;&amp; </a:t>
            </a:r>
          </a:p>
          <a:p>
            <a:r>
              <a:rPr lang="en-US" dirty="0" smtClean="0"/>
              <a:t>        Time interval for </a:t>
            </a:r>
            <a:r>
              <a:rPr lang="en-US" dirty="0" err="1" smtClean="0">
                <a:solidFill>
                  <a:srgbClr val="0070C0"/>
                </a:solidFill>
              </a:rPr>
              <a:t>numevents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rgbClr val="262626"/>
                </a:solidFill>
              </a:rPr>
              <a:t>events </a:t>
            </a:r>
            <a:r>
              <a:rPr lang="en-US" dirty="0" smtClean="0"/>
              <a:t>to occur ≤ </a:t>
            </a:r>
            <a:r>
              <a:rPr lang="en-US" dirty="0" err="1" smtClean="0">
                <a:solidFill>
                  <a:srgbClr val="0070C0"/>
                </a:solidFill>
              </a:rPr>
              <a:t>minwin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262626"/>
                </a:solidFill>
              </a:rPr>
              <a:t>(s)</a:t>
            </a:r>
          </a:p>
          <a:p>
            <a:endParaRPr lang="en-US" sz="1100" dirty="0">
              <a:solidFill>
                <a:srgbClr val="262626"/>
              </a:solidFill>
            </a:endParaRPr>
          </a:p>
          <a:p>
            <a:r>
              <a:rPr lang="en-US" dirty="0" smtClean="0">
                <a:solidFill>
                  <a:srgbClr val="262626"/>
                </a:solidFill>
              </a:rPr>
              <a:t>	Number of Unique events </a:t>
            </a:r>
            <a:r>
              <a:rPr lang="en-US" dirty="0" smtClean="0"/>
              <a:t>≤ 50% * 20 = 10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262626"/>
                </a:solidFill>
              </a:rPr>
              <a:t>	</a:t>
            </a:r>
          </a:p>
          <a:p>
            <a:endParaRPr lang="en-US" dirty="0">
              <a:solidFill>
                <a:srgbClr val="262626"/>
              </a:solidFill>
            </a:endParaRPr>
          </a:p>
          <a:p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1445" y="5156021"/>
            <a:ext cx="5034173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084D8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262626"/>
                </a:solidFill>
              </a:rPr>
              <a:t>Number of Unique events </a:t>
            </a:r>
            <a:r>
              <a:rPr lang="en-US" dirty="0" smtClean="0"/>
              <a:t>≤ 10</a:t>
            </a:r>
          </a:p>
          <a:p>
            <a:pPr algn="ctr"/>
            <a:r>
              <a:rPr lang="en-US" dirty="0" smtClean="0"/>
              <a:t>&amp;&amp;</a:t>
            </a:r>
          </a:p>
          <a:p>
            <a:pPr algn="ctr"/>
            <a:r>
              <a:rPr lang="en-US" dirty="0" smtClean="0"/>
              <a:t>Time </a:t>
            </a:r>
            <a:r>
              <a:rPr lang="en-US" dirty="0"/>
              <a:t>interval for </a:t>
            </a:r>
            <a:r>
              <a:rPr lang="en-US" dirty="0" smtClean="0">
                <a:solidFill>
                  <a:srgbClr val="0070C0"/>
                </a:solidFill>
              </a:rPr>
              <a:t>20 </a:t>
            </a:r>
            <a:r>
              <a:rPr lang="en-US" dirty="0">
                <a:solidFill>
                  <a:srgbClr val="262626"/>
                </a:solidFill>
              </a:rPr>
              <a:t>events </a:t>
            </a:r>
            <a:r>
              <a:rPr lang="en-US" dirty="0"/>
              <a:t>to occur ≤ </a:t>
            </a:r>
            <a:r>
              <a:rPr lang="en-US" dirty="0" smtClean="0">
                <a:solidFill>
                  <a:srgbClr val="0070C0"/>
                </a:solidFill>
              </a:rPr>
              <a:t>1n </a:t>
            </a:r>
            <a:r>
              <a:rPr lang="en-US" dirty="0">
                <a:solidFill>
                  <a:srgbClr val="262626"/>
                </a:solidFill>
              </a:rPr>
              <a:t>(s</a:t>
            </a:r>
            <a:r>
              <a:rPr lang="en-US" dirty="0" smtClean="0">
                <a:solidFill>
                  <a:srgbClr val="262626"/>
                </a:solidFill>
              </a:rPr>
              <a:t>)</a:t>
            </a:r>
            <a:endParaRPr lang="en-US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75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12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Example 2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>
          <a:xfrm>
            <a:off x="347450" y="1278320"/>
            <a:ext cx="8229600" cy="436048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DEBUG PARSER PARAMETERS</a:t>
            </a:r>
            <a:r>
              <a:rPr lang="en-US" sz="1800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*** </a:t>
            </a:r>
            <a:r>
              <a:rPr lang="en-US" sz="1800" dirty="0"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numevents</a:t>
            </a:r>
            <a:r>
              <a:rPr lang="en-US" sz="1800" dirty="0" smtClean="0">
                <a:latin typeface="Arial" charset="0"/>
                <a:cs typeface="Arial" charset="0"/>
              </a:rPr>
              <a:t>:20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minuqpct</a:t>
            </a:r>
            <a:r>
              <a:rPr lang="en-US" sz="1800" dirty="0">
                <a:latin typeface="Arial" charset="0"/>
                <a:cs typeface="Arial" charset="0"/>
              </a:rPr>
              <a:t> :</a:t>
            </a:r>
            <a:r>
              <a:rPr lang="en-US" sz="1800" dirty="0" smtClean="0">
                <a:latin typeface="Arial" charset="0"/>
                <a:cs typeface="Arial" charset="0"/>
              </a:rPr>
              <a:t>50 %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minwin</a:t>
            </a:r>
            <a:r>
              <a:rPr lang="en-US" sz="1800" dirty="0">
                <a:latin typeface="Arial" charset="0"/>
                <a:cs typeface="Arial" charset="0"/>
              </a:rPr>
              <a:t>   :1n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mintc</a:t>
            </a:r>
            <a:r>
              <a:rPr lang="en-US" sz="1800" dirty="0">
                <a:latin typeface="Arial" charset="0"/>
                <a:cs typeface="Arial" charset="0"/>
              </a:rPr>
              <a:t>    :-50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>
                <a:solidFill>
                  <a:srgbClr val="0070C0"/>
                </a:solidFill>
                <a:latin typeface="Arial" charset="0"/>
                <a:cs typeface="Arial" charset="0"/>
              </a:rPr>
              <a:t>maxtcjump</a:t>
            </a:r>
            <a:r>
              <a:rPr lang="en-US" sz="1800" dirty="0">
                <a:latin typeface="Arial" charset="0"/>
                <a:cs typeface="Arial" charset="0"/>
              </a:rPr>
              <a:t>:5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44510" y="2315255"/>
            <a:ext cx="6490445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marL="342900" indent="-342900">
              <a:buAutoNum type="arabicParenR" startAt="2"/>
            </a:pPr>
            <a:r>
              <a:rPr lang="en-US" dirty="0">
                <a:solidFill>
                  <a:srgbClr val="262626"/>
                </a:solidFill>
              </a:rPr>
              <a:t>The smallest Time Constant during any event TC </a:t>
            </a:r>
            <a:r>
              <a:rPr lang="en-US" dirty="0"/>
              <a:t>≤ </a:t>
            </a:r>
            <a:r>
              <a:rPr lang="en-US" dirty="0" err="1">
                <a:solidFill>
                  <a:srgbClr val="0070C0"/>
                </a:solidFill>
              </a:rPr>
              <a:t>mintc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Report tracks transitions from </a:t>
            </a:r>
          </a:p>
          <a:p>
            <a:r>
              <a:rPr lang="en-US" dirty="0"/>
              <a:t>	</a:t>
            </a:r>
            <a:r>
              <a:rPr lang="en-US" dirty="0" smtClean="0"/>
              <a:t>TC &gt; </a:t>
            </a:r>
            <a:r>
              <a:rPr lang="en-US" dirty="0" err="1" smtClean="0">
                <a:solidFill>
                  <a:srgbClr val="0070C0"/>
                </a:solidFill>
              </a:rPr>
              <a:t>mintc</a:t>
            </a:r>
            <a:r>
              <a:rPr lang="en-US" dirty="0" smtClean="0"/>
              <a:t>   to </a:t>
            </a:r>
            <a:r>
              <a:rPr lang="en-US" dirty="0"/>
              <a:t>TC ≤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70C0"/>
                </a:solidFill>
              </a:rPr>
              <a:t>mintc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and from </a:t>
            </a:r>
          </a:p>
          <a:p>
            <a:r>
              <a:rPr lang="en-US" dirty="0" smtClean="0">
                <a:solidFill>
                  <a:srgbClr val="262626"/>
                </a:solidFill>
              </a:rPr>
              <a:t>	</a:t>
            </a:r>
            <a:r>
              <a:rPr lang="en-US" dirty="0"/>
              <a:t>TC ≤</a:t>
            </a:r>
            <a:r>
              <a:rPr lang="en-US" dirty="0" smtClean="0"/>
              <a:t> </a:t>
            </a:r>
            <a:r>
              <a:rPr lang="en-US" dirty="0" err="1">
                <a:solidFill>
                  <a:srgbClr val="0070C0"/>
                </a:solidFill>
              </a:rPr>
              <a:t>mintc</a:t>
            </a:r>
            <a:r>
              <a:rPr lang="en-US" dirty="0"/>
              <a:t>   to TC </a:t>
            </a:r>
            <a:r>
              <a:rPr lang="en-US" dirty="0" smtClean="0"/>
              <a:t>&gt; </a:t>
            </a:r>
            <a:r>
              <a:rPr lang="en-US" dirty="0" err="1">
                <a:solidFill>
                  <a:srgbClr val="0070C0"/>
                </a:solidFill>
              </a:rPr>
              <a:t>mintc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endParaRPr lang="en-US" dirty="0" smtClean="0">
              <a:solidFill>
                <a:srgbClr val="262626"/>
              </a:solidFill>
            </a:endParaRPr>
          </a:p>
          <a:p>
            <a:endParaRPr lang="en-US" dirty="0">
              <a:solidFill>
                <a:srgbClr val="262626"/>
              </a:solidFill>
            </a:endParaRPr>
          </a:p>
          <a:p>
            <a:endParaRPr lang="en-US" dirty="0" smtClean="0">
              <a:solidFill>
                <a:srgbClr val="262626"/>
              </a:solidFill>
            </a:endParaRPr>
          </a:p>
          <a:p>
            <a:endParaRPr lang="en-US" dirty="0">
              <a:solidFill>
                <a:srgbClr val="262626"/>
              </a:solidFill>
            </a:endParaRPr>
          </a:p>
          <a:p>
            <a:endParaRPr lang="en-US" dirty="0" smtClean="0">
              <a:solidFill>
                <a:srgbClr val="262626"/>
              </a:solidFill>
            </a:endParaRPr>
          </a:p>
          <a:p>
            <a:r>
              <a:rPr lang="en-US" dirty="0"/>
              <a:t>Report will output 20 events either side of </a:t>
            </a:r>
            <a:r>
              <a:rPr lang="en-US" dirty="0" smtClean="0"/>
              <a:t>these transitions</a:t>
            </a:r>
            <a:endParaRPr lang="en-US" dirty="0"/>
          </a:p>
          <a:p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7825" y="4557463"/>
            <a:ext cx="3669274" cy="923330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262626"/>
                </a:solidFill>
              </a:rPr>
              <a:t>When TC1 </a:t>
            </a:r>
            <a:r>
              <a:rPr lang="en-US" dirty="0" smtClean="0"/>
              <a:t>&gt; </a:t>
            </a:r>
            <a:r>
              <a:rPr lang="en-US" dirty="0">
                <a:solidFill>
                  <a:srgbClr val="0070C0"/>
                </a:solidFill>
              </a:rPr>
              <a:t>-50 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then TC2 ≤ </a:t>
            </a:r>
            <a:r>
              <a:rPr lang="en-US" dirty="0">
                <a:solidFill>
                  <a:srgbClr val="0070C0"/>
                </a:solidFill>
              </a:rPr>
              <a:t>-50  </a:t>
            </a:r>
            <a:endParaRPr lang="en-US" dirty="0" smtClean="0"/>
          </a:p>
          <a:p>
            <a:pPr algn="ctr"/>
            <a:r>
              <a:rPr lang="en-US" dirty="0" smtClean="0"/>
              <a:t>Or</a:t>
            </a:r>
          </a:p>
          <a:p>
            <a:pPr algn="ctr"/>
            <a:r>
              <a:rPr lang="en-US" dirty="0" smtClean="0"/>
              <a:t>When </a:t>
            </a:r>
            <a:r>
              <a:rPr lang="en-US" dirty="0">
                <a:solidFill>
                  <a:srgbClr val="262626"/>
                </a:solidFill>
              </a:rPr>
              <a:t>TC1 </a:t>
            </a:r>
            <a:r>
              <a:rPr lang="en-US" dirty="0"/>
              <a:t>≤</a:t>
            </a:r>
            <a:r>
              <a:rPr lang="en-US" dirty="0" smtClean="0"/>
              <a:t> </a:t>
            </a:r>
            <a:r>
              <a:rPr lang="en-US" dirty="0">
                <a:solidFill>
                  <a:srgbClr val="0070C0"/>
                </a:solidFill>
              </a:rPr>
              <a:t>-50  </a:t>
            </a:r>
            <a:r>
              <a:rPr lang="en-US" dirty="0"/>
              <a:t>then TC2 </a:t>
            </a:r>
            <a:r>
              <a:rPr lang="en-US" dirty="0" smtClean="0"/>
              <a:t>&gt; </a:t>
            </a:r>
            <a:r>
              <a:rPr lang="en-US" dirty="0">
                <a:solidFill>
                  <a:srgbClr val="0070C0"/>
                </a:solidFill>
              </a:rPr>
              <a:t>-50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2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13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Example 3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>
          <a:xfrm>
            <a:off x="347450" y="1278320"/>
            <a:ext cx="8229600" cy="436048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DEBUG PARSER PARAMETERS</a:t>
            </a:r>
            <a:r>
              <a:rPr lang="en-US" sz="1800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*** </a:t>
            </a:r>
            <a:r>
              <a:rPr lang="en-US" sz="1800" dirty="0"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numevents</a:t>
            </a:r>
            <a:r>
              <a:rPr lang="en-US" sz="1800" dirty="0" smtClean="0">
                <a:latin typeface="Arial" charset="0"/>
                <a:cs typeface="Arial" charset="0"/>
              </a:rPr>
              <a:t>:20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minuqpct</a:t>
            </a:r>
            <a:r>
              <a:rPr lang="en-US" sz="1800" dirty="0">
                <a:latin typeface="Arial" charset="0"/>
                <a:cs typeface="Arial" charset="0"/>
              </a:rPr>
              <a:t> :</a:t>
            </a:r>
            <a:r>
              <a:rPr lang="en-US" sz="1800" dirty="0" smtClean="0">
                <a:latin typeface="Arial" charset="0"/>
                <a:cs typeface="Arial" charset="0"/>
              </a:rPr>
              <a:t>50 %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minwin</a:t>
            </a:r>
            <a:r>
              <a:rPr lang="en-US" sz="1800" dirty="0">
                <a:latin typeface="Arial" charset="0"/>
                <a:cs typeface="Arial" charset="0"/>
              </a:rPr>
              <a:t>   :1n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mintc</a:t>
            </a:r>
            <a:r>
              <a:rPr lang="en-US" sz="1800" dirty="0">
                <a:latin typeface="Arial" charset="0"/>
                <a:cs typeface="Arial" charset="0"/>
              </a:rPr>
              <a:t>    :-50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>
                <a:solidFill>
                  <a:srgbClr val="0070C0"/>
                </a:solidFill>
                <a:latin typeface="Arial" charset="0"/>
                <a:cs typeface="Arial" charset="0"/>
              </a:rPr>
              <a:t>maxtcjump</a:t>
            </a:r>
            <a:r>
              <a:rPr lang="en-US" sz="1800" dirty="0">
                <a:latin typeface="Arial" charset="0"/>
                <a:cs typeface="Arial" charset="0"/>
              </a:rPr>
              <a:t>:5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44509" y="2315255"/>
            <a:ext cx="649044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262626"/>
                </a:solidFill>
              </a:rPr>
              <a:t>3)  IF TC </a:t>
            </a:r>
            <a:r>
              <a:rPr lang="en-US" dirty="0"/>
              <a:t>≤ </a:t>
            </a:r>
            <a:r>
              <a:rPr lang="en-US" dirty="0" err="1" smtClean="0">
                <a:solidFill>
                  <a:srgbClr val="0070C0"/>
                </a:solidFill>
              </a:rPr>
              <a:t>mintc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/>
              <a:t>&amp;&amp;  |TC1 – TC2|  ≥  </a:t>
            </a:r>
            <a:r>
              <a:rPr lang="en-US" dirty="0" err="1">
                <a:solidFill>
                  <a:srgbClr val="0070C0"/>
                </a:solidFill>
              </a:rPr>
              <a:t>maxtcjump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Report will output 20 events either side of this transition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262626"/>
                </a:solidFill>
              </a:rPr>
              <a:t>	</a:t>
            </a:r>
          </a:p>
          <a:p>
            <a:endParaRPr lang="en-US" dirty="0">
              <a:solidFill>
                <a:srgbClr val="26262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27825" y="3813050"/>
            <a:ext cx="3664465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62626"/>
                </a:solidFill>
              </a:rPr>
              <a:t>IF TC </a:t>
            </a:r>
            <a:r>
              <a:rPr lang="en-US" dirty="0"/>
              <a:t>≤ </a:t>
            </a:r>
            <a:r>
              <a:rPr lang="en-US" dirty="0">
                <a:solidFill>
                  <a:srgbClr val="0070C0"/>
                </a:solidFill>
              </a:rPr>
              <a:t>-50  </a:t>
            </a:r>
            <a:r>
              <a:rPr lang="en-US" dirty="0"/>
              <a:t>&amp;&amp;  |TC1 – TC2|  ≥  </a:t>
            </a:r>
            <a:r>
              <a:rPr lang="en-US" dirty="0" smtClean="0">
                <a:solidFill>
                  <a:srgbClr val="0070C0"/>
                </a:solidFill>
              </a:rPr>
              <a:t>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1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742B40-46B6-4B01-987E-4A6C74C6A6FF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2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194562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SIMPLIS Debug </a:t>
            </a: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Report – 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/>
            </a:r>
            <a:b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</a:b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	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When </a:t>
            </a: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is this report helpful?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2595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354512"/>
          </a:xfrm>
        </p:spPr>
        <p:txBody>
          <a:bodyPr/>
          <a:lstStyle/>
          <a:p>
            <a:pPr eaLnBrk="1" hangingPunct="1"/>
            <a:endParaRPr lang="en-US" sz="105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If everything is going well, you don’t need this report</a:t>
            </a:r>
          </a:p>
          <a:p>
            <a:pPr eaLnBrk="1" hangingPunct="1"/>
            <a:endParaRPr lang="en-US" sz="140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However, if your </a:t>
            </a:r>
            <a:r>
              <a:rPr lang="en-US" dirty="0">
                <a:latin typeface="Arial" charset="0"/>
                <a:cs typeface="Arial" charset="0"/>
              </a:rPr>
              <a:t>simulation gets stuck, bogged down, </a:t>
            </a:r>
            <a:r>
              <a:rPr lang="en-US" dirty="0" smtClean="0">
                <a:latin typeface="Arial" charset="0"/>
                <a:cs typeface="Arial" charset="0"/>
              </a:rPr>
              <a:t>errors </a:t>
            </a:r>
            <a:r>
              <a:rPr lang="en-US" dirty="0">
                <a:latin typeface="Arial" charset="0"/>
                <a:cs typeface="Arial" charset="0"/>
              </a:rPr>
              <a:t>out before normal </a:t>
            </a:r>
            <a:r>
              <a:rPr lang="en-US" dirty="0" smtClean="0">
                <a:latin typeface="Arial" charset="0"/>
                <a:cs typeface="Arial" charset="0"/>
              </a:rPr>
              <a:t>completion or runs far slower than it should…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0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742B40-46B6-4B01-987E-4A6C74C6A6FF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3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194562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SIMPLIS Debug </a:t>
            </a: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Report – 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/>
            </a:r>
            <a:b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</a:b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	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How to Create Debug Report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2595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70345"/>
            <a:ext cx="8229600" cy="4354512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Arial" charset="0"/>
                <a:cs typeface="Arial" charset="0"/>
              </a:rPr>
              <a:t>The SIMPLIS Debug Report generator requires that simulation debug information has been explicitly requested for a previous simulation.</a:t>
            </a:r>
          </a:p>
          <a:p>
            <a:pPr eaLnBrk="1" hangingPunct="1"/>
            <a:endParaRPr lang="en-US" sz="1050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US" sz="2400" dirty="0" smtClean="0">
                <a:latin typeface="Arial" charset="0"/>
                <a:cs typeface="Arial" charset="0"/>
              </a:rPr>
              <a:t>To turn ON Debug Info</a:t>
            </a:r>
          </a:p>
          <a:p>
            <a:pPr lvl="1" eaLnBrk="1" hangingPunct="1"/>
            <a:r>
              <a:rPr lang="en-US" sz="2000" dirty="0" smtClean="0">
                <a:latin typeface="Arial" charset="0"/>
                <a:cs typeface="Arial" charset="0"/>
              </a:rPr>
              <a:t>Put the following statement into the F11 window of the top-level SIMPLIS schematic:</a:t>
            </a:r>
          </a:p>
          <a:p>
            <a:pPr marL="1371600" lvl="3" indent="0" eaLnBrk="1" hangingPunct="1">
              <a:buNone/>
            </a:pPr>
            <a:r>
              <a:rPr lang="en-US" sz="1800" b="1" dirty="0">
                <a:solidFill>
                  <a:srgbClr val="0070C0"/>
                </a:solidFill>
                <a:latin typeface="Arial" charset="0"/>
                <a:cs typeface="Arial" charset="0"/>
              </a:rPr>
              <a:t>.options </a:t>
            </a:r>
            <a:r>
              <a:rPr lang="en-US" sz="1800" b="1" dirty="0" err="1">
                <a:solidFill>
                  <a:srgbClr val="0070C0"/>
                </a:solidFill>
                <a:latin typeface="Arial" charset="0"/>
                <a:cs typeface="Arial" charset="0"/>
              </a:rPr>
              <a:t>max_debug_data_size</a:t>
            </a:r>
            <a:r>
              <a:rPr lang="en-US" sz="1800" b="1" dirty="0">
                <a:solidFill>
                  <a:srgbClr val="0070C0"/>
                </a:solidFill>
                <a:latin typeface="Arial" charset="0"/>
                <a:cs typeface="Arial" charset="0"/>
              </a:rPr>
              <a:t>=10 </a:t>
            </a:r>
            <a:endParaRPr lang="en-US" sz="1800" b="1" dirty="0" smtClean="0">
              <a:solidFill>
                <a:srgbClr val="0070C0"/>
              </a:solidFill>
              <a:latin typeface="Arial" charset="0"/>
              <a:cs typeface="Arial" charset="0"/>
            </a:endParaRPr>
          </a:p>
          <a:p>
            <a:pPr lvl="1" eaLnBrk="1" hangingPunct="1"/>
            <a:r>
              <a:rPr lang="en-US" sz="2000" dirty="0" smtClean="0">
                <a:latin typeface="Arial" charset="0"/>
                <a:cs typeface="Arial" charset="0"/>
              </a:rPr>
              <a:t>Run the simulation</a:t>
            </a:r>
          </a:p>
          <a:p>
            <a:pPr lvl="1" eaLnBrk="1" hangingPunct="1"/>
            <a:endParaRPr lang="en-US" sz="1050" dirty="0" smtClean="0">
              <a:latin typeface="Arial" charset="0"/>
              <a:cs typeface="Arial" charset="0"/>
            </a:endParaRPr>
          </a:p>
          <a:p>
            <a:pPr lvl="1" eaLnBrk="1" hangingPunct="1"/>
            <a:endParaRPr lang="en-US" sz="500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 smtClean="0">
                <a:latin typeface="Arial" charset="0"/>
                <a:cs typeface="Arial" charset="0"/>
              </a:rPr>
              <a:t>Then, choose </a:t>
            </a:r>
            <a:r>
              <a:rPr lang="en-US" sz="2400" b="1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Simulator | Debug Simulation</a:t>
            </a:r>
          </a:p>
        </p:txBody>
      </p:sp>
    </p:spTree>
    <p:extLst>
      <p:ext uri="{BB962C8B-B14F-4D97-AF65-F5344CB8AC3E}">
        <p14:creationId xmlns:p14="http://schemas.microsoft.com/office/powerpoint/2010/main" val="87134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1742B40-46B6-4B01-987E-4A6C74C6A6FF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4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194562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SIMPLIS Debug </a:t>
            </a: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Report – 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/>
            </a:r>
            <a:b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</a:br>
            <a:r>
              <a:rPr lang="en-US" dirty="0">
                <a:ln>
                  <a:noFill/>
                </a:ln>
                <a:effectLst/>
                <a:latin typeface="Arial" charset="0"/>
                <a:cs typeface="Arial" charset="0"/>
              </a:rPr>
              <a:t>	</a:t>
            </a: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CAUTION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25956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354512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size of the SIMPLIS .</a:t>
            </a:r>
            <a:r>
              <a:rPr lang="en-US" dirty="0" err="1" smtClean="0">
                <a:latin typeface="Arial" charset="0"/>
                <a:cs typeface="Arial" charset="0"/>
              </a:rPr>
              <a:t>dbg</a:t>
            </a:r>
            <a:r>
              <a:rPr lang="en-US" dirty="0" smtClean="0">
                <a:latin typeface="Arial" charset="0"/>
                <a:cs typeface="Arial" charset="0"/>
              </a:rPr>
              <a:t> file can be set to be as large as you want (until you run out of hard disk space)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larger the .</a:t>
            </a:r>
            <a:r>
              <a:rPr lang="en-US" dirty="0" err="1" smtClean="0">
                <a:latin typeface="Arial" charset="0"/>
                <a:cs typeface="Arial" charset="0"/>
              </a:rPr>
              <a:t>dbg</a:t>
            </a:r>
            <a:r>
              <a:rPr lang="en-US" dirty="0" smtClean="0">
                <a:latin typeface="Arial" charset="0"/>
                <a:cs typeface="Arial" charset="0"/>
              </a:rPr>
              <a:t> file, the larger the file size of the Debug Report, and the longer it will take to generate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Arial" charset="0"/>
                <a:cs typeface="Arial" charset="0"/>
              </a:rPr>
              <a:t>In general, only request debug information for schematics that are misbehaving,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remove the .OPTION statement when done</a:t>
            </a:r>
          </a:p>
        </p:txBody>
      </p:sp>
    </p:spTree>
    <p:extLst>
      <p:ext uri="{BB962C8B-B14F-4D97-AF65-F5344CB8AC3E}">
        <p14:creationId xmlns:p14="http://schemas.microsoft.com/office/powerpoint/2010/main" val="202529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5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Secret Decoder Ring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DEBUG PARSER PARAMETERS</a:t>
            </a:r>
            <a:r>
              <a:rPr lang="en-US" sz="2000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None/>
            </a:pPr>
            <a:endParaRPr lang="en-US" sz="20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en-US" sz="20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	numevents:20</a:t>
            </a:r>
          </a:p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	</a:t>
            </a:r>
            <a:r>
              <a:rPr lang="en-US" sz="2000" dirty="0" err="1">
                <a:latin typeface="Arial" charset="0"/>
                <a:cs typeface="Arial" charset="0"/>
              </a:rPr>
              <a:t>minuqpct</a:t>
            </a:r>
            <a:r>
              <a:rPr lang="en-US" sz="2000" dirty="0">
                <a:latin typeface="Arial" charset="0"/>
                <a:cs typeface="Arial" charset="0"/>
              </a:rPr>
              <a:t> :50</a:t>
            </a:r>
          </a:p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	</a:t>
            </a:r>
            <a:r>
              <a:rPr lang="en-US" sz="2000" dirty="0" err="1">
                <a:latin typeface="Arial" charset="0"/>
                <a:cs typeface="Arial" charset="0"/>
              </a:rPr>
              <a:t>minwin</a:t>
            </a:r>
            <a:r>
              <a:rPr lang="en-US" sz="2000" dirty="0">
                <a:latin typeface="Arial" charset="0"/>
                <a:cs typeface="Arial" charset="0"/>
              </a:rPr>
              <a:t>   :1n</a:t>
            </a:r>
          </a:p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	</a:t>
            </a:r>
            <a:r>
              <a:rPr lang="en-US" sz="2000" dirty="0" err="1">
                <a:latin typeface="Arial" charset="0"/>
                <a:cs typeface="Arial" charset="0"/>
              </a:rPr>
              <a:t>mintc</a:t>
            </a:r>
            <a:r>
              <a:rPr lang="en-US" sz="2000" dirty="0">
                <a:latin typeface="Arial" charset="0"/>
                <a:cs typeface="Arial" charset="0"/>
              </a:rPr>
              <a:t>    :-50</a:t>
            </a:r>
          </a:p>
          <a:p>
            <a:pPr eaLnBrk="1" hangingPunct="1">
              <a:buNone/>
            </a:pPr>
            <a:r>
              <a:rPr lang="en-US" sz="2000" dirty="0">
                <a:latin typeface="Arial" charset="0"/>
                <a:cs typeface="Arial" charset="0"/>
              </a:rPr>
              <a:t>*** 	maxtcjump:5</a:t>
            </a:r>
            <a:endParaRPr lang="en-US" sz="2000" dirty="0" smtClean="0">
              <a:latin typeface="Arial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825" y="2008015"/>
            <a:ext cx="5114323" cy="3379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07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6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Secret Decoder Ring (1)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>
          <a:xfrm>
            <a:off x="347450" y="1278320"/>
            <a:ext cx="8229600" cy="436048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DEBUG PARSER PARAMETERS</a:t>
            </a:r>
            <a:r>
              <a:rPr lang="en-US" sz="1800" dirty="0" smtClean="0">
                <a:latin typeface="Arial" charset="0"/>
                <a:cs typeface="Arial" charset="0"/>
              </a:rPr>
              <a:t>:</a:t>
            </a:r>
          </a:p>
          <a:p>
            <a:pPr eaLnBrk="1" hangingPunct="1"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*** </a:t>
            </a:r>
            <a:r>
              <a:rPr lang="en-US" sz="1800" dirty="0">
                <a:latin typeface="Arial" charset="0"/>
                <a:cs typeface="Arial" charset="0"/>
              </a:rPr>
              <a:t>	</a:t>
            </a:r>
            <a:r>
              <a:rPr lang="en-US" sz="1800" dirty="0" smtClean="0">
                <a:solidFill>
                  <a:srgbClr val="0070C0"/>
                </a:solidFill>
                <a:latin typeface="Arial" charset="0"/>
                <a:cs typeface="Arial" charset="0"/>
              </a:rPr>
              <a:t>numevents</a:t>
            </a:r>
            <a:r>
              <a:rPr lang="en-US" sz="1800" dirty="0" smtClean="0">
                <a:latin typeface="Arial" charset="0"/>
                <a:cs typeface="Arial" charset="0"/>
              </a:rPr>
              <a:t>:20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minuqpct</a:t>
            </a:r>
            <a:r>
              <a:rPr lang="en-US" sz="1800" dirty="0">
                <a:latin typeface="Arial" charset="0"/>
                <a:cs typeface="Arial" charset="0"/>
              </a:rPr>
              <a:t> :</a:t>
            </a:r>
            <a:r>
              <a:rPr lang="en-US" sz="1800" dirty="0" smtClean="0">
                <a:latin typeface="Arial" charset="0"/>
                <a:cs typeface="Arial" charset="0"/>
              </a:rPr>
              <a:t>50 %</a:t>
            </a:r>
            <a:endParaRPr lang="en-US" sz="18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minwin</a:t>
            </a:r>
            <a:r>
              <a:rPr lang="en-US" sz="1800" dirty="0">
                <a:latin typeface="Arial" charset="0"/>
                <a:cs typeface="Arial" charset="0"/>
              </a:rPr>
              <a:t>   :1n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 err="1">
                <a:solidFill>
                  <a:srgbClr val="0070C0"/>
                </a:solidFill>
                <a:latin typeface="Arial" charset="0"/>
                <a:cs typeface="Arial" charset="0"/>
              </a:rPr>
              <a:t>mintc</a:t>
            </a:r>
            <a:r>
              <a:rPr lang="en-US" sz="1800" dirty="0">
                <a:latin typeface="Arial" charset="0"/>
                <a:cs typeface="Arial" charset="0"/>
              </a:rPr>
              <a:t>    :-50</a:t>
            </a:r>
          </a:p>
          <a:p>
            <a:pPr eaLnBrk="1" hangingPunct="1">
              <a:buNone/>
            </a:pPr>
            <a:r>
              <a:rPr lang="en-US" sz="1800" dirty="0">
                <a:latin typeface="Arial" charset="0"/>
                <a:cs typeface="Arial" charset="0"/>
              </a:rPr>
              <a:t>*** 	</a:t>
            </a:r>
            <a:r>
              <a:rPr lang="en-US" sz="1800" dirty="0">
                <a:solidFill>
                  <a:srgbClr val="0070C0"/>
                </a:solidFill>
                <a:latin typeface="Arial" charset="0"/>
                <a:cs typeface="Arial" charset="0"/>
              </a:rPr>
              <a:t>maxtcjump</a:t>
            </a:r>
            <a:r>
              <a:rPr lang="en-US" sz="1800" dirty="0">
                <a:latin typeface="Arial" charset="0"/>
                <a:cs typeface="Arial" charset="0"/>
              </a:rPr>
              <a:t>:5</a:t>
            </a:r>
            <a:endParaRPr lang="en-US" sz="1800" dirty="0" smtClean="0">
              <a:latin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44510" y="2584090"/>
            <a:ext cx="6490445" cy="341632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The Debug Report looks for 3 types of problems:</a:t>
            </a:r>
          </a:p>
          <a:p>
            <a:endParaRPr lang="en-US" dirty="0" smtClean="0"/>
          </a:p>
          <a:p>
            <a:pPr marL="342900" indent="-342900">
              <a:buAutoNum type="arabicParenR"/>
            </a:pPr>
            <a:r>
              <a:rPr lang="en-US" dirty="0" smtClean="0"/>
              <a:t>Chattering:  True if </a:t>
            </a:r>
          </a:p>
          <a:p>
            <a:r>
              <a:rPr lang="en-US" dirty="0" smtClean="0"/>
              <a:t>        Number of Unique events ≤ </a:t>
            </a:r>
            <a:r>
              <a:rPr lang="en-US" dirty="0" err="1" smtClean="0">
                <a:solidFill>
                  <a:srgbClr val="0070C0"/>
                </a:solidFill>
              </a:rPr>
              <a:t>minuqpct</a:t>
            </a:r>
            <a:r>
              <a:rPr lang="en-US" dirty="0" smtClean="0"/>
              <a:t>  % * </a:t>
            </a:r>
            <a:r>
              <a:rPr lang="en-US" dirty="0" err="1" smtClean="0">
                <a:solidFill>
                  <a:srgbClr val="0070C0"/>
                </a:solidFill>
              </a:rPr>
              <a:t>numevents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			&amp;&amp; </a:t>
            </a:r>
          </a:p>
          <a:p>
            <a:r>
              <a:rPr lang="en-US" dirty="0" smtClean="0"/>
              <a:t>        Time interval for </a:t>
            </a:r>
            <a:r>
              <a:rPr lang="en-US" dirty="0" err="1" smtClean="0">
                <a:solidFill>
                  <a:srgbClr val="0070C0"/>
                </a:solidFill>
              </a:rPr>
              <a:t>numevents</a:t>
            </a:r>
            <a:r>
              <a:rPr lang="en-US" dirty="0" smtClean="0">
                <a:solidFill>
                  <a:srgbClr val="0070C0"/>
                </a:solidFill>
              </a:rPr>
              <a:t>  </a:t>
            </a:r>
            <a:r>
              <a:rPr lang="en-US" dirty="0" smtClean="0">
                <a:solidFill>
                  <a:srgbClr val="262626"/>
                </a:solidFill>
              </a:rPr>
              <a:t>events </a:t>
            </a:r>
            <a:r>
              <a:rPr lang="en-US" dirty="0" smtClean="0"/>
              <a:t>to occur ≤ </a:t>
            </a:r>
            <a:r>
              <a:rPr lang="en-US" dirty="0" err="1" smtClean="0">
                <a:solidFill>
                  <a:srgbClr val="0070C0"/>
                </a:solidFill>
              </a:rPr>
              <a:t>minwin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262626"/>
                </a:solidFill>
              </a:rPr>
              <a:t>(s)</a:t>
            </a:r>
          </a:p>
          <a:p>
            <a:endParaRPr lang="en-US" dirty="0">
              <a:solidFill>
                <a:srgbClr val="262626"/>
              </a:solidFill>
            </a:endParaRPr>
          </a:p>
          <a:p>
            <a:pPr marL="342900" indent="-342900">
              <a:buAutoNum type="arabicParenR" startAt="2"/>
            </a:pPr>
            <a:r>
              <a:rPr lang="en-US" dirty="0" smtClean="0">
                <a:solidFill>
                  <a:srgbClr val="262626"/>
                </a:solidFill>
              </a:rPr>
              <a:t>The smallest Time Constant during any event </a:t>
            </a:r>
            <a:r>
              <a:rPr lang="en-US" dirty="0">
                <a:solidFill>
                  <a:srgbClr val="262626"/>
                </a:solidFill>
              </a:rPr>
              <a:t>TC</a:t>
            </a:r>
            <a:r>
              <a:rPr lang="en-US" dirty="0" smtClean="0">
                <a:solidFill>
                  <a:srgbClr val="262626"/>
                </a:solidFill>
              </a:rPr>
              <a:t> </a:t>
            </a:r>
            <a:r>
              <a:rPr lang="en-US" dirty="0" smtClean="0"/>
              <a:t>≤ </a:t>
            </a:r>
            <a:r>
              <a:rPr lang="en-US" dirty="0" err="1" smtClean="0">
                <a:solidFill>
                  <a:srgbClr val="0070C0"/>
                </a:solidFill>
              </a:rPr>
              <a:t>mintc</a:t>
            </a:r>
            <a:endParaRPr lang="en-US" dirty="0" smtClean="0">
              <a:solidFill>
                <a:srgbClr val="0070C0"/>
              </a:solidFill>
            </a:endParaRPr>
          </a:p>
          <a:p>
            <a:pPr marL="342900" indent="-342900">
              <a:buAutoNum type="arabicParenR" startAt="2"/>
            </a:pPr>
            <a:endParaRPr lang="en-US" dirty="0">
              <a:solidFill>
                <a:srgbClr val="0070C0"/>
              </a:solidFill>
            </a:endParaRPr>
          </a:p>
          <a:p>
            <a:pPr marL="342900" indent="-342900">
              <a:buAutoNum type="arabicParenR" startAt="2"/>
            </a:pPr>
            <a:r>
              <a:rPr lang="en-US" dirty="0" smtClean="0">
                <a:solidFill>
                  <a:srgbClr val="262626"/>
                </a:solidFill>
              </a:rPr>
              <a:t> A jump in value of TC ≥ </a:t>
            </a:r>
            <a:r>
              <a:rPr lang="en-US" dirty="0" err="1" smtClean="0">
                <a:solidFill>
                  <a:srgbClr val="0070C0"/>
                </a:solidFill>
              </a:rPr>
              <a:t>maxtcjump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262626"/>
                </a:solidFill>
              </a:rPr>
              <a:t>while TC </a:t>
            </a:r>
            <a:r>
              <a:rPr lang="en-US" dirty="0"/>
              <a:t>≤ </a:t>
            </a:r>
            <a:r>
              <a:rPr lang="en-US" dirty="0" err="1">
                <a:solidFill>
                  <a:srgbClr val="0070C0"/>
                </a:solidFill>
              </a:rPr>
              <a:t>mintc</a:t>
            </a:r>
            <a:endParaRPr lang="en-US" dirty="0" smtClean="0">
              <a:solidFill>
                <a:srgbClr val="0070C0"/>
              </a:solidFill>
            </a:endParaRPr>
          </a:p>
          <a:p>
            <a:pPr marL="342900" indent="-342900">
              <a:buAutoNum type="arabicParenR" startAt="2"/>
            </a:pPr>
            <a:endParaRPr lang="en-US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1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7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Secret Decoder Ring (2)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pt-BR" sz="900" dirty="0">
                <a:latin typeface="Arial" charset="0"/>
                <a:cs typeface="Arial" charset="0"/>
              </a:rPr>
              <a:t>T: 5.0245280684906833e-005; DELTA: 7.809421623893072e-007; TC: -21; S: 2 !R$R2(2), 4 </a:t>
            </a:r>
            <a:r>
              <a:rPr lang="pt-BR" sz="900" dirty="0" smtClean="0">
                <a:latin typeface="Arial" charset="0"/>
                <a:cs typeface="Arial" charset="0"/>
              </a:rPr>
              <a:t>!R$R3(2</a:t>
            </a:r>
            <a:r>
              <a:rPr lang="pt-BR" sz="900" dirty="0">
                <a:latin typeface="Arial" charset="0"/>
                <a:cs typeface="Arial" charset="0"/>
              </a:rPr>
              <a:t>); ***NEW TOPOLOGY *** SV: 0 V(C1), 2 I(V1), 1 V(V1)</a:t>
            </a:r>
          </a:p>
          <a:p>
            <a:pPr eaLnBrk="1" hangingPunct="1">
              <a:buNone/>
            </a:pPr>
            <a:r>
              <a:rPr lang="pt-BR" sz="900" dirty="0">
                <a:latin typeface="Arial" charset="0"/>
                <a:cs typeface="Arial" charset="0"/>
              </a:rPr>
              <a:t>T: </a:t>
            </a:r>
            <a:r>
              <a:rPr lang="pt-BR" sz="900" dirty="0" smtClean="0">
                <a:latin typeface="Arial" charset="0"/>
                <a:cs typeface="Arial" charset="0"/>
              </a:rPr>
              <a:t>5.0374696344769413e-005</a:t>
            </a:r>
            <a:r>
              <a:rPr lang="pt-BR" sz="900" dirty="0">
                <a:latin typeface="Arial" charset="0"/>
                <a:cs typeface="Arial" charset="0"/>
              </a:rPr>
              <a:t>; DELTA: 1.294156598625795e-007; TC: -64; S: 2 !R$R2(3), 4 !R$R3(3); ***NEW TOPOLOGY *** SV: 0 V(C1</a:t>
            </a:r>
            <a:r>
              <a:rPr lang="pt-BR" sz="800" dirty="0">
                <a:latin typeface="Arial" charset="0"/>
                <a:cs typeface="Arial" charset="0"/>
              </a:rPr>
              <a:t>),</a:t>
            </a:r>
            <a:r>
              <a:rPr lang="pt-BR" sz="900" dirty="0">
                <a:latin typeface="Arial" charset="0"/>
                <a:cs typeface="Arial" charset="0"/>
              </a:rPr>
              <a:t> 2 I(V1), 1 V(V1</a:t>
            </a:r>
            <a:r>
              <a:rPr lang="pt-BR" sz="900" dirty="0" smtClean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pt-BR" sz="1400" dirty="0">
                <a:latin typeface="Arial" charset="0"/>
                <a:cs typeface="Arial" charset="0"/>
              </a:rPr>
              <a:t>T: 5.0245280684906833e-005; DELTA: 7.809421623893072e-007; </a:t>
            </a:r>
            <a:endParaRPr lang="pt-BR" sz="14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pt-BR" sz="1400" dirty="0" smtClean="0">
                <a:latin typeface="Arial" charset="0"/>
                <a:cs typeface="Arial" charset="0"/>
              </a:rPr>
              <a:t>T: </a:t>
            </a:r>
            <a:r>
              <a:rPr lang="pt-BR" sz="1400" b="1" dirty="0" smtClean="0">
                <a:latin typeface="Arial" charset="0"/>
                <a:cs typeface="Arial" charset="0"/>
              </a:rPr>
              <a:t>5.0374696344769413e-005</a:t>
            </a:r>
            <a:r>
              <a:rPr lang="pt-BR" sz="1400" dirty="0" smtClean="0">
                <a:latin typeface="Arial" charset="0"/>
                <a:cs typeface="Arial" charset="0"/>
              </a:rPr>
              <a:t>; DELTA: 1.294156598625795e-007;</a:t>
            </a:r>
            <a:endParaRPr lang="en-US" sz="1400" dirty="0" smtClean="0">
              <a:latin typeface="Arial" charset="0"/>
              <a:cs typeface="Arial" charset="0"/>
            </a:endParaRPr>
          </a:p>
        </p:txBody>
      </p:sp>
      <p:sp>
        <p:nvSpPr>
          <p:cNvPr id="2" name="Right Brace 1"/>
          <p:cNvSpPr/>
          <p:nvPr/>
        </p:nvSpPr>
        <p:spPr>
          <a:xfrm rot="5400000">
            <a:off x="2075674" y="433410"/>
            <a:ext cx="345645" cy="341804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1576410" y="3740713"/>
            <a:ext cx="3226020" cy="514788"/>
          </a:xfrm>
          <a:prstGeom prst="borderCallout1">
            <a:avLst>
              <a:gd name="adj1" fmla="val 18750"/>
              <a:gd name="adj2" fmla="val -8333"/>
              <a:gd name="adj3" fmla="val -144688"/>
              <a:gd name="adj4" fmla="val -1896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Time (in seconds) of each </a:t>
            </a:r>
            <a:r>
              <a:rPr lang="en-US" dirty="0" smtClean="0">
                <a:solidFill>
                  <a:schemeClr val="tx1"/>
                </a:solidFill>
              </a:rPr>
              <a:t>event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4725619" y="3121760"/>
            <a:ext cx="4032525" cy="514788"/>
          </a:xfrm>
          <a:prstGeom prst="borderCallout1">
            <a:avLst>
              <a:gd name="adj1" fmla="val 18750"/>
              <a:gd name="adj2" fmla="val -8333"/>
              <a:gd name="adj3" fmla="val -26270"/>
              <a:gd name="adj4" fmla="val -177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Delta Time </a:t>
            </a:r>
            <a:r>
              <a:rPr lang="en-US" dirty="0">
                <a:solidFill>
                  <a:schemeClr val="tx1"/>
                </a:solidFill>
              </a:rPr>
              <a:t>(in seconds) </a:t>
            </a:r>
            <a:r>
              <a:rPr lang="en-US" dirty="0" smtClean="0">
                <a:solidFill>
                  <a:schemeClr val="tx1"/>
                </a:solidFill>
              </a:rPr>
              <a:t>between current and </a:t>
            </a:r>
            <a:r>
              <a:rPr lang="en-US" b="1" i="1" dirty="0" smtClean="0">
                <a:solidFill>
                  <a:srgbClr val="0070C0"/>
                </a:solidFill>
              </a:rPr>
              <a:t>previous</a:t>
            </a:r>
            <a:r>
              <a:rPr lang="en-US" dirty="0" smtClean="0">
                <a:solidFill>
                  <a:schemeClr val="tx1"/>
                </a:solidFill>
              </a:rPr>
              <a:t> event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38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5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5B8C2-5166-4971-844B-A64D54B5F35B}" type="slidenum">
              <a:rPr lang="en-US">
                <a:solidFill>
                  <a:srgbClr val="969696"/>
                </a:solidFill>
                <a:latin typeface="Calibri" pitchFamily="34" charset="0"/>
              </a:rPr>
              <a:pPr eaLnBrk="1" hangingPunct="1"/>
              <a:t>8</a:t>
            </a:fld>
            <a:endParaRPr lang="en-US">
              <a:solidFill>
                <a:srgbClr val="969696"/>
              </a:solidFill>
              <a:latin typeface="Calibri" pitchFamily="34" charset="0"/>
            </a:endParaRPr>
          </a:p>
        </p:txBody>
      </p:sp>
      <p:sp>
        <p:nvSpPr>
          <p:cNvPr id="270338" name="Rectangle 2"/>
          <p:cNvSpPr>
            <a:spLocks noGrp="1"/>
          </p:cNvSpPr>
          <p:nvPr>
            <p:ph type="title" idx="429496729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Debug Report – Secret Decoder Ring (3) </a:t>
            </a:r>
            <a:endParaRPr dirty="0" smtClean="0">
              <a:ln>
                <a:noFill/>
              </a:ln>
              <a:effectLst/>
              <a:latin typeface="Arial" charset="0"/>
              <a:cs typeface="Arial" charset="0"/>
            </a:endParaRPr>
          </a:p>
        </p:txBody>
      </p:sp>
      <p:sp>
        <p:nvSpPr>
          <p:cNvPr id="142340" name="Rectangle 3"/>
          <p:cNvSpPr>
            <a:spLocks noGrp="1"/>
          </p:cNvSpPr>
          <p:nvPr>
            <p:ph type="body" idx="4294967295"/>
          </p:nvPr>
        </p:nvSpPr>
        <p:spPr>
          <a:xfrm>
            <a:off x="385855" y="1600200"/>
            <a:ext cx="8449099" cy="4038600"/>
          </a:xfrm>
        </p:spPr>
        <p:txBody>
          <a:bodyPr/>
          <a:lstStyle/>
          <a:p>
            <a:pPr eaLnBrk="1" hangingPunct="1">
              <a:buNone/>
            </a:pPr>
            <a:r>
              <a:rPr lang="pt-BR" sz="900" b="1" dirty="0">
                <a:latin typeface="Arial" charset="0"/>
                <a:cs typeface="Arial" charset="0"/>
              </a:rPr>
              <a:t>T: 5.0245280684906833e-005; DELTA: 7.809421623893072e-007; TC: -21; S: 2 !R$R2(2), 4 </a:t>
            </a:r>
            <a:r>
              <a:rPr lang="pt-BR" sz="900" b="1" dirty="0" smtClean="0">
                <a:latin typeface="Arial" charset="0"/>
                <a:cs typeface="Arial" charset="0"/>
              </a:rPr>
              <a:t>!R$R3(2</a:t>
            </a:r>
            <a:r>
              <a:rPr lang="pt-BR" sz="900" b="1" dirty="0">
                <a:latin typeface="Arial" charset="0"/>
                <a:cs typeface="Arial" charset="0"/>
              </a:rPr>
              <a:t>); ***NEW TOPOLOGY *** SV: 0 V(C1), 2 I(V1), 1 V(V1)</a:t>
            </a:r>
          </a:p>
          <a:p>
            <a:pPr eaLnBrk="1" hangingPunct="1">
              <a:buNone/>
            </a:pPr>
            <a:r>
              <a:rPr lang="pt-BR" sz="900" b="1" dirty="0">
                <a:latin typeface="Arial" charset="0"/>
                <a:cs typeface="Arial" charset="0"/>
              </a:rPr>
              <a:t>T: </a:t>
            </a:r>
            <a:r>
              <a:rPr lang="pt-BR" sz="900" b="1" dirty="0" smtClean="0">
                <a:latin typeface="Arial" charset="0"/>
                <a:cs typeface="Arial" charset="0"/>
              </a:rPr>
              <a:t>5.0374696344769413e-005</a:t>
            </a:r>
            <a:r>
              <a:rPr lang="pt-BR" sz="900" b="1" dirty="0">
                <a:latin typeface="Arial" charset="0"/>
                <a:cs typeface="Arial" charset="0"/>
              </a:rPr>
              <a:t>; DELTA: 1.294156598625795e-007; TC: -64; S: 2 !R$R2(3), 4 !R$R3(3); ***NEW TOPOLOGY *** SV: 0 V(C1</a:t>
            </a:r>
            <a:r>
              <a:rPr lang="pt-BR" sz="800" b="1" dirty="0">
                <a:latin typeface="Arial" charset="0"/>
                <a:cs typeface="Arial" charset="0"/>
              </a:rPr>
              <a:t>),</a:t>
            </a:r>
            <a:r>
              <a:rPr lang="pt-BR" sz="900" b="1" dirty="0">
                <a:latin typeface="Arial" charset="0"/>
                <a:cs typeface="Arial" charset="0"/>
              </a:rPr>
              <a:t> 2 I(V1), 1 V(V1</a:t>
            </a:r>
            <a:r>
              <a:rPr lang="pt-BR" sz="900" b="1" dirty="0" smtClean="0">
                <a:latin typeface="Arial" charset="0"/>
                <a:cs typeface="Arial" charset="0"/>
              </a:rPr>
              <a:t>)</a:t>
            </a: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endParaRPr lang="pt-BR" sz="900" dirty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pt-BR" sz="1400" dirty="0" smtClean="0">
                <a:latin typeface="Arial" charset="0"/>
                <a:cs typeface="Arial" charset="0"/>
              </a:rPr>
              <a:t>				     TC</a:t>
            </a:r>
            <a:r>
              <a:rPr lang="pt-BR" sz="1400" dirty="0">
                <a:latin typeface="Arial" charset="0"/>
                <a:cs typeface="Arial" charset="0"/>
              </a:rPr>
              <a:t>: -21; S: 2 !R$R2(2), 4 !R$R3(2); </a:t>
            </a:r>
            <a:endParaRPr lang="pt-BR" sz="1400" dirty="0" smtClean="0">
              <a:latin typeface="Arial" charset="0"/>
              <a:cs typeface="Arial" charset="0"/>
            </a:endParaRPr>
          </a:p>
          <a:p>
            <a:pPr eaLnBrk="1" hangingPunct="1">
              <a:buNone/>
            </a:pPr>
            <a:r>
              <a:rPr lang="pt-BR" sz="1400" dirty="0" smtClean="0">
                <a:latin typeface="Arial" charset="0"/>
                <a:cs typeface="Arial" charset="0"/>
              </a:rPr>
              <a:t>				     TC</a:t>
            </a:r>
            <a:r>
              <a:rPr lang="pt-BR" sz="1400" dirty="0">
                <a:latin typeface="Arial" charset="0"/>
                <a:cs typeface="Arial" charset="0"/>
              </a:rPr>
              <a:t>: -64; S: 2 !R$R2(3), 4 !R$R3(3);</a:t>
            </a:r>
            <a:endParaRPr lang="en-US" sz="1400" dirty="0" smtClean="0">
              <a:latin typeface="Arial" charset="0"/>
              <a:cs typeface="Arial" charset="0"/>
            </a:endParaRPr>
          </a:p>
        </p:txBody>
      </p:sp>
      <p:sp>
        <p:nvSpPr>
          <p:cNvPr id="2" name="Right Brace 1"/>
          <p:cNvSpPr/>
          <p:nvPr/>
        </p:nvSpPr>
        <p:spPr>
          <a:xfrm rot="5400000">
            <a:off x="4761618" y="1160700"/>
            <a:ext cx="345645" cy="196346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ine Callout 1 5"/>
          <p:cNvSpPr/>
          <p:nvPr/>
        </p:nvSpPr>
        <p:spPr>
          <a:xfrm>
            <a:off x="457200" y="3636548"/>
            <a:ext cx="2847435" cy="1021412"/>
          </a:xfrm>
          <a:prstGeom prst="borderCallout1">
            <a:avLst>
              <a:gd name="adj1" fmla="val 8714"/>
              <a:gd name="adj2" fmla="val 102092"/>
              <a:gd name="adj3" fmla="val -70174"/>
              <a:gd name="adj4" fmla="val 1216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Smallest Time Constant (TC) in current PWL Topology --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TC in log(base 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Line Callout 1 12"/>
          <p:cNvSpPr/>
          <p:nvPr/>
        </p:nvSpPr>
        <p:spPr>
          <a:xfrm>
            <a:off x="4422040" y="4619555"/>
            <a:ext cx="4032525" cy="514788"/>
          </a:xfrm>
          <a:prstGeom prst="borderCallout1">
            <a:avLst>
              <a:gd name="adj1" fmla="val -3453"/>
              <a:gd name="adj2" fmla="val 35601"/>
              <a:gd name="adj3" fmla="val -78078"/>
              <a:gd name="adj4" fmla="val 2378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All PWL elements that changed state to create this current topology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 rot="5400000">
            <a:off x="5185529" y="3044000"/>
            <a:ext cx="345645" cy="1883745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ine Callout 1 8"/>
          <p:cNvSpPr/>
          <p:nvPr/>
        </p:nvSpPr>
        <p:spPr>
          <a:xfrm>
            <a:off x="6438301" y="3636548"/>
            <a:ext cx="2396653" cy="433896"/>
          </a:xfrm>
          <a:prstGeom prst="borderCallout1">
            <a:avLst>
              <a:gd name="adj1" fmla="val 9718"/>
              <a:gd name="adj2" fmla="val -2431"/>
              <a:gd name="adj3" fmla="val -154911"/>
              <a:gd name="adj4" fmla="val -4220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Index of </a:t>
            </a:r>
            <a:r>
              <a:rPr lang="en-US" dirty="0">
                <a:solidFill>
                  <a:schemeClr val="tx1"/>
                </a:solidFill>
              </a:rPr>
              <a:t>PWL </a:t>
            </a:r>
            <a:r>
              <a:rPr lang="en-US" dirty="0" err="1" smtClean="0">
                <a:solidFill>
                  <a:schemeClr val="tx1"/>
                </a:solidFill>
              </a:rPr>
              <a:t>RefDes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Line Callout 1 9"/>
          <p:cNvSpPr/>
          <p:nvPr/>
        </p:nvSpPr>
        <p:spPr>
          <a:xfrm>
            <a:off x="6590702" y="3160165"/>
            <a:ext cx="2013823" cy="433896"/>
          </a:xfrm>
          <a:prstGeom prst="borderCallout1">
            <a:avLst>
              <a:gd name="adj1" fmla="val 9718"/>
              <a:gd name="adj2" fmla="val -2431"/>
              <a:gd name="adj3" fmla="val -53931"/>
              <a:gd name="adj4" fmla="val -2259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PWL </a:t>
            </a:r>
            <a:r>
              <a:rPr lang="en-US" dirty="0" err="1" smtClean="0">
                <a:solidFill>
                  <a:schemeClr val="tx1"/>
                </a:solidFill>
              </a:rPr>
              <a:t>RefDes</a:t>
            </a:r>
            <a:r>
              <a:rPr lang="en-US" dirty="0" smtClean="0">
                <a:solidFill>
                  <a:schemeClr val="tx1"/>
                </a:solidFill>
              </a:rPr>
              <a:t>(state)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05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914400" y="1342852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914400" y="2866852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62708" y="2810748"/>
            <a:ext cx="1066800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620296" y="2658348"/>
            <a:ext cx="334108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954404" y="1495252"/>
            <a:ext cx="407796" cy="1163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9600" y="1278320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sz="2400" baseline="-25000" dirty="0" smtClean="0"/>
              <a:t>D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2057400" y="279065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sz="2400" baseline="-25000" dirty="0" err="1" smtClean="0"/>
              <a:t>D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222314" y="28668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374714" y="24213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86000" y="1887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24" name="Straight Connector 23"/>
          <p:cNvCxnSpPr>
            <a:endCxn id="20" idx="1"/>
          </p:cNvCxnSpPr>
          <p:nvPr/>
        </p:nvCxnSpPr>
        <p:spPr>
          <a:xfrm>
            <a:off x="1069914" y="2886948"/>
            <a:ext cx="152400" cy="164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1" idx="3"/>
          </p:cNvCxnSpPr>
          <p:nvPr/>
        </p:nvCxnSpPr>
        <p:spPr>
          <a:xfrm>
            <a:off x="1676400" y="2605986"/>
            <a:ext cx="110950" cy="92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2" idx="1"/>
          </p:cNvCxnSpPr>
          <p:nvPr/>
        </p:nvCxnSpPr>
        <p:spPr>
          <a:xfrm flipH="1">
            <a:off x="2158302" y="2072586"/>
            <a:ext cx="127698" cy="32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096108" y="158556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84D8F"/>
                </a:solidFill>
              </a:rPr>
              <a:t>Diode</a:t>
            </a:r>
            <a:endParaRPr lang="en-US" b="1" dirty="0">
              <a:solidFill>
                <a:srgbClr val="084D8F"/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3889314" y="135452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3610045" y="287852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381445" y="2866852"/>
            <a:ext cx="536514" cy="1588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3911731" y="1647652"/>
            <a:ext cx="460314" cy="12250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368931" y="1583120"/>
            <a:ext cx="704968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584514" y="1289988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en-US" sz="2400" baseline="-25000" dirty="0" smtClean="0"/>
              <a:t>D</a:t>
            </a:r>
            <a:endParaRPr lang="en-US" baseline="-25000" dirty="0"/>
          </a:p>
        </p:txBody>
      </p:sp>
      <p:sp>
        <p:nvSpPr>
          <p:cNvPr id="39" name="TextBox 38"/>
          <p:cNvSpPr txBox="1"/>
          <p:nvPr/>
        </p:nvSpPr>
        <p:spPr>
          <a:xfrm>
            <a:off x="5032314" y="280232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sz="2400" baseline="-25000" dirty="0" err="1" smtClean="0"/>
              <a:t>DS</a:t>
            </a:r>
            <a:endParaRPr lang="en-US" baseline="-25000" dirty="0"/>
          </a:p>
        </p:txBody>
      </p:sp>
      <p:sp>
        <p:nvSpPr>
          <p:cNvPr id="40" name="TextBox 39"/>
          <p:cNvSpPr txBox="1"/>
          <p:nvPr/>
        </p:nvSpPr>
        <p:spPr>
          <a:xfrm>
            <a:off x="3917959" y="28785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610045" y="233345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81645" y="18995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cxnSp>
        <p:nvCxnSpPr>
          <p:cNvPr id="43" name="Straight Connector 42"/>
          <p:cNvCxnSpPr>
            <a:endCxn id="40" idx="1"/>
          </p:cNvCxnSpPr>
          <p:nvPr/>
        </p:nvCxnSpPr>
        <p:spPr>
          <a:xfrm>
            <a:off x="3765559" y="2898616"/>
            <a:ext cx="152400" cy="164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30860" y="2518118"/>
            <a:ext cx="157071" cy="878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2" idx="1"/>
          </p:cNvCxnSpPr>
          <p:nvPr/>
        </p:nvCxnSpPr>
        <p:spPr>
          <a:xfrm flipH="1">
            <a:off x="4853947" y="2084254"/>
            <a:ext cx="127698" cy="32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997395" y="173918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84D8F"/>
                </a:solidFill>
              </a:rPr>
              <a:t>NMOS</a:t>
            </a:r>
            <a:endParaRPr lang="en-US" b="1" dirty="0">
              <a:solidFill>
                <a:srgbClr val="084D8F"/>
              </a:solidFill>
            </a:endParaRPr>
          </a:p>
        </p:txBody>
      </p:sp>
      <p:cxnSp>
        <p:nvCxnSpPr>
          <p:cNvPr id="47" name="Straight Arrow Connector 46"/>
          <p:cNvCxnSpPr/>
          <p:nvPr/>
        </p:nvCxnSpPr>
        <p:spPr>
          <a:xfrm flipV="1">
            <a:off x="6708714" y="135452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708714" y="3057838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6649496" y="2251904"/>
            <a:ext cx="264972" cy="10228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924152" y="2111674"/>
            <a:ext cx="334108" cy="152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258260" y="1975156"/>
            <a:ext cx="972897" cy="13651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403914" y="1289988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</a:t>
            </a:r>
            <a:endParaRPr lang="en-US" baseline="-25000" dirty="0"/>
          </a:p>
        </p:txBody>
      </p:sp>
      <p:sp>
        <p:nvSpPr>
          <p:cNvPr id="53" name="TextBox 52"/>
          <p:cNvSpPr txBox="1"/>
          <p:nvPr/>
        </p:nvSpPr>
        <p:spPr>
          <a:xfrm>
            <a:off x="7881921" y="308335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endParaRPr lang="en-US" baseline="-25000" dirty="0"/>
          </a:p>
        </p:txBody>
      </p:sp>
      <p:sp>
        <p:nvSpPr>
          <p:cNvPr id="54" name="TextBox 53"/>
          <p:cNvSpPr txBox="1"/>
          <p:nvPr/>
        </p:nvSpPr>
        <p:spPr>
          <a:xfrm>
            <a:off x="6934200" y="313403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673964" y="182697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7775514" y="20789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cxnSp>
        <p:nvCxnSpPr>
          <p:cNvPr id="57" name="Straight Connector 56"/>
          <p:cNvCxnSpPr>
            <a:endCxn id="54" idx="1"/>
          </p:cNvCxnSpPr>
          <p:nvPr/>
        </p:nvCxnSpPr>
        <p:spPr>
          <a:xfrm>
            <a:off x="6781800" y="3154134"/>
            <a:ext cx="152400" cy="164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5" idx="3"/>
          </p:cNvCxnSpPr>
          <p:nvPr/>
        </p:nvCxnSpPr>
        <p:spPr>
          <a:xfrm>
            <a:off x="6975650" y="2011636"/>
            <a:ext cx="110950" cy="92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56" idx="1"/>
          </p:cNvCxnSpPr>
          <p:nvPr/>
        </p:nvCxnSpPr>
        <p:spPr>
          <a:xfrm flipH="1" flipV="1">
            <a:off x="7543800" y="2103969"/>
            <a:ext cx="231714" cy="159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273563" y="1876252"/>
            <a:ext cx="704968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V="1">
            <a:off x="4140331" y="2181052"/>
            <a:ext cx="704968" cy="762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917514" y="3869120"/>
            <a:ext cx="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917514" y="539312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65822" y="5393120"/>
            <a:ext cx="1066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1632622" y="4021520"/>
            <a:ext cx="0" cy="13916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04800" y="4021520"/>
            <a:ext cx="627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Vout</a:t>
            </a:r>
            <a:endParaRPr lang="en-US" baseline="-25000" dirty="0"/>
          </a:p>
        </p:txBody>
      </p:sp>
      <p:sp>
        <p:nvSpPr>
          <p:cNvPr id="84" name="TextBox 83"/>
          <p:cNvSpPr txBox="1"/>
          <p:nvPr/>
        </p:nvSpPr>
        <p:spPr>
          <a:xfrm>
            <a:off x="2060514" y="531692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endParaRPr lang="en-US" baseline="-25000" dirty="0"/>
          </a:p>
        </p:txBody>
      </p:sp>
      <p:sp>
        <p:nvSpPr>
          <p:cNvPr id="85" name="TextBox 84"/>
          <p:cNvSpPr txBox="1"/>
          <p:nvPr/>
        </p:nvSpPr>
        <p:spPr>
          <a:xfrm>
            <a:off x="1153955" y="54260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6" name="TextBox 85"/>
          <p:cNvSpPr txBox="1"/>
          <p:nvPr/>
        </p:nvSpPr>
        <p:spPr>
          <a:xfrm>
            <a:off x="1871310" y="365218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>
            <a:off x="1073028" y="5413216"/>
            <a:ext cx="152400" cy="164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86" idx="3"/>
          </p:cNvCxnSpPr>
          <p:nvPr/>
        </p:nvCxnSpPr>
        <p:spPr>
          <a:xfrm>
            <a:off x="2172996" y="3836854"/>
            <a:ext cx="110950" cy="92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653220" y="4771852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84D8F"/>
                </a:solidFill>
              </a:rPr>
              <a:t>Comparator</a:t>
            </a:r>
            <a:endParaRPr lang="en-US" b="1" dirty="0">
              <a:solidFill>
                <a:srgbClr val="084D8F"/>
              </a:solidFill>
            </a:endParaRPr>
          </a:p>
        </p:txBody>
      </p:sp>
      <p:cxnSp>
        <p:nvCxnSpPr>
          <p:cNvPr id="95" name="Straight Connector 94"/>
          <p:cNvCxnSpPr/>
          <p:nvPr/>
        </p:nvCxnSpPr>
        <p:spPr>
          <a:xfrm>
            <a:off x="1636208" y="4050044"/>
            <a:ext cx="10668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962400" y="417392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84D8F"/>
                </a:solidFill>
              </a:rPr>
              <a:t>Simple Switch</a:t>
            </a:r>
            <a:endParaRPr lang="en-US" b="1" dirty="0">
              <a:solidFill>
                <a:srgbClr val="084D8F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957520" y="4554920"/>
            <a:ext cx="1071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lain"/>
            </a:pPr>
            <a:r>
              <a:rPr lang="en-US" dirty="0" smtClean="0"/>
              <a:t>-  OFF</a:t>
            </a:r>
          </a:p>
          <a:p>
            <a:pPr marL="342900" indent="-342900">
              <a:buAutoNum type="arabicPlain"/>
            </a:pPr>
            <a:r>
              <a:rPr lang="en-US" dirty="0" smtClean="0"/>
              <a:t>-  ON</a:t>
            </a:r>
            <a:endParaRPr lang="en-US" dirty="0"/>
          </a:p>
        </p:txBody>
      </p:sp>
      <p:sp>
        <p:nvSpPr>
          <p:cNvPr id="60" name="Rectangle 2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twoPt" dir="tl"/>
            </a:scene3d>
            <a:sp3d extrusionH="57150" contourW="12700">
              <a:bevelT w="19050" h="25400"/>
              <a:contourClr>
                <a:schemeClr val="tx2"/>
              </a:contourClr>
            </a:sp3d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i="1" kern="1200" spc="100" dirty="0">
                <a:ln w="11430"/>
                <a:solidFill>
                  <a:srgbClr val="084D8F"/>
                </a:solidFill>
                <a:effectLst>
                  <a:outerShdw blurRad="80000" dist="63500" dir="5040000" algn="tl">
                    <a:srgbClr val="000000">
                      <a:alpha val="30000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84D8F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dirty="0" smtClean="0">
                <a:ln>
                  <a:noFill/>
                </a:ln>
                <a:effectLst/>
                <a:latin typeface="Arial" charset="0"/>
                <a:cs typeface="Arial" charset="0"/>
              </a:rPr>
              <a:t>PWL Segment number for different devices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124236" y="2315255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84D8F"/>
                </a:solidFill>
              </a:rPr>
              <a:t>Capacitor</a:t>
            </a:r>
            <a:endParaRPr lang="en-US" b="1" dirty="0">
              <a:solidFill>
                <a:srgbClr val="084D8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9466" y="2031034"/>
            <a:ext cx="420619" cy="528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575" y="1892800"/>
            <a:ext cx="438424" cy="451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2710" y="2622495"/>
            <a:ext cx="500479" cy="390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650" y="415869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895" y="4593325"/>
            <a:ext cx="700660" cy="525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407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28006</TotalTime>
  <Words>808</Words>
  <Application>Microsoft Office PowerPoint</Application>
  <PresentationFormat>On-screen Show (4:3)</PresentationFormat>
  <Paragraphs>188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SIMPLIS Debug Report –   When is this report helpful? </vt:lpstr>
      <vt:lpstr>SIMPLIS Debug Report –   How to Create Debug Report</vt:lpstr>
      <vt:lpstr>SIMPLIS Debug Report –   CAUTION</vt:lpstr>
      <vt:lpstr>Debug Report – Secret Decoder Ring </vt:lpstr>
      <vt:lpstr>Debug Report – Secret Decoder Ring (1) </vt:lpstr>
      <vt:lpstr>Debug Report – Secret Decoder Ring (2) </vt:lpstr>
      <vt:lpstr>Debug Report – Secret Decoder Ring (3) </vt:lpstr>
      <vt:lpstr>PowerPoint Presentation</vt:lpstr>
      <vt:lpstr>Debug Report – Secret Decoder Ring (4) </vt:lpstr>
      <vt:lpstr>Debug Report – Example 1</vt:lpstr>
      <vt:lpstr>Debug Report – Example 2</vt:lpstr>
      <vt:lpstr>Debug Report – Example 3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Marshall</dc:creator>
  <cp:lastModifiedBy>Tom Wilson</cp:lastModifiedBy>
  <cp:revision>774</cp:revision>
  <dcterms:created xsi:type="dcterms:W3CDTF">2008-02-19T17:27:15Z</dcterms:created>
  <dcterms:modified xsi:type="dcterms:W3CDTF">2014-07-01T00:57:55Z</dcterms:modified>
</cp:coreProperties>
</file>